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sldIdLst>
    <p:sldId id="256" r:id="rId2"/>
    <p:sldId id="260" r:id="rId3"/>
    <p:sldId id="284" r:id="rId4"/>
    <p:sldId id="276" r:id="rId5"/>
    <p:sldId id="277" r:id="rId6"/>
    <p:sldId id="271" r:id="rId7"/>
    <p:sldId id="272" r:id="rId8"/>
    <p:sldId id="283" r:id="rId9"/>
    <p:sldId id="262" r:id="rId10"/>
    <p:sldId id="293" r:id="rId11"/>
    <p:sldId id="296" r:id="rId12"/>
    <p:sldId id="295" r:id="rId13"/>
    <p:sldId id="285" r:id="rId14"/>
    <p:sldId id="287" r:id="rId15"/>
    <p:sldId id="29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FF00"/>
    <a:srgbClr val="0066FF"/>
    <a:srgbClr val="00FFFF"/>
    <a:srgbClr val="FFCC00"/>
    <a:srgbClr val="FF6600"/>
    <a:srgbClr val="FFFF00"/>
    <a:srgbClr val="FF7C80"/>
    <a:srgbClr val="FFCC66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30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5186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3802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8624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455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5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0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3561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8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8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43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9036" y="5452129"/>
            <a:ext cx="10808677" cy="1148861"/>
          </a:xfrm>
        </p:spPr>
        <p:txBody>
          <a:bodyPr>
            <a:noAutofit/>
          </a:bodyPr>
          <a:lstStyle/>
          <a:p>
            <a:r>
              <a:rPr lang="pt-BR" sz="6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SIMCEEL</a:t>
            </a:r>
            <a:endParaRPr lang="pt-BR" sz="6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 descr="C:\Users\wellington\Desktop\log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17201" y="424070"/>
            <a:ext cx="4167920" cy="947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m 7" descr="Cópia de image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975" y="196246"/>
            <a:ext cx="2257271" cy="117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Sem título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29126" y="196246"/>
            <a:ext cx="2881520" cy="1175354"/>
          </a:xfrm>
          <a:prstGeom prst="rect">
            <a:avLst/>
          </a:prstGeom>
          <a:noFill/>
        </p:spPr>
      </p:pic>
      <p:sp>
        <p:nvSpPr>
          <p:cNvPr id="10" name="Subtítulo 2"/>
          <p:cNvSpPr txBox="1">
            <a:spLocks/>
          </p:cNvSpPr>
          <p:nvPr/>
        </p:nvSpPr>
        <p:spPr>
          <a:xfrm>
            <a:off x="8979876" y="1728788"/>
            <a:ext cx="3212124" cy="3723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pt-BR" sz="2000" b="1" i="1" dirty="0">
                <a:solidFill>
                  <a:schemeClr val="tx1"/>
                </a:solidFill>
              </a:rPr>
              <a:t> Interdisciplinar </a:t>
            </a:r>
            <a:r>
              <a:rPr lang="pt-BR" sz="2000" b="1" i="1" dirty="0" smtClean="0">
                <a:solidFill>
                  <a:schemeClr val="tx1"/>
                </a:solidFill>
              </a:rPr>
              <a:t>VI</a:t>
            </a:r>
            <a:endParaRPr lang="pt-BR" sz="2000" b="1" i="1" dirty="0">
              <a:solidFill>
                <a:schemeClr val="tx1"/>
              </a:solidFill>
            </a:endParaRPr>
          </a:p>
          <a:p>
            <a:pPr algn="ctr"/>
            <a:endParaRPr lang="pt-BR" sz="2000" i="1" dirty="0">
              <a:solidFill>
                <a:schemeClr val="tx1"/>
              </a:solidFill>
            </a:endParaRPr>
          </a:p>
          <a:p>
            <a:pPr algn="ctr"/>
            <a:r>
              <a:rPr lang="pt-BR" sz="2000" i="1" dirty="0">
                <a:solidFill>
                  <a:schemeClr val="tx1"/>
                </a:solidFill>
              </a:rPr>
              <a:t>Grupo</a:t>
            </a:r>
            <a:r>
              <a:rPr lang="pt-BR" sz="2000" i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pt-BR" sz="2000" i="1" dirty="0" smtClean="0">
                <a:solidFill>
                  <a:schemeClr val="tx1"/>
                </a:solidFill>
              </a:rPr>
              <a:t>Jonathan Ramos</a:t>
            </a:r>
          </a:p>
          <a:p>
            <a:pPr algn="ctr"/>
            <a:r>
              <a:rPr lang="pt-BR" sz="2000" i="1" dirty="0" smtClean="0">
                <a:solidFill>
                  <a:schemeClr val="tx1"/>
                </a:solidFill>
              </a:rPr>
              <a:t>Leonardo Godoi</a:t>
            </a:r>
          </a:p>
          <a:p>
            <a:pPr algn="ctr"/>
            <a:endParaRPr lang="pt-BR" sz="2000" i="1" dirty="0">
              <a:solidFill>
                <a:schemeClr val="tx1"/>
              </a:solidFill>
            </a:endParaRPr>
          </a:p>
          <a:p>
            <a:pPr algn="ctr"/>
            <a:r>
              <a:rPr lang="pt-BR" sz="2000" i="1" dirty="0" smtClean="0">
                <a:solidFill>
                  <a:schemeClr val="tx1"/>
                </a:solidFill>
              </a:rPr>
              <a:t>Orientador:</a:t>
            </a:r>
          </a:p>
          <a:p>
            <a:pPr algn="ctr"/>
            <a:r>
              <a:rPr lang="pt-BR" sz="2000" i="1" dirty="0" smtClean="0">
                <a:solidFill>
                  <a:schemeClr val="tx1"/>
                </a:solidFill>
              </a:rPr>
              <a:t>Prof.º Me. Millys Fabrielle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00" y="1661563"/>
            <a:ext cx="6512521" cy="369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57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4079629" y="114299"/>
            <a:ext cx="3763108" cy="6095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SIMCEEL</a:t>
            </a:r>
            <a:endParaRPr lang="pt-BR" sz="40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04799" y="744411"/>
            <a:ext cx="11312769" cy="5920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z="2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VIABILIDADE ECONÔMICA DO PROJETO</a:t>
            </a:r>
            <a:endParaRPr lang="pt-BR" sz="2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738972"/>
              </p:ext>
            </p:extLst>
          </p:nvPr>
        </p:nvGraphicFramePr>
        <p:xfrm>
          <a:off x="433754" y="1667608"/>
          <a:ext cx="6998679" cy="4204095"/>
        </p:xfrm>
        <a:graphic>
          <a:graphicData uri="http://schemas.openxmlformats.org/drawingml/2006/table">
            <a:tbl>
              <a:tblPr/>
              <a:tblGrid>
                <a:gridCol w="654989"/>
                <a:gridCol w="3224713"/>
                <a:gridCol w="557865"/>
                <a:gridCol w="1563715"/>
                <a:gridCol w="997397"/>
              </a:tblGrid>
              <a:tr h="516733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22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SISMONCONEEL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96022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22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CUSTOS DE AQUISIÇÃO DOS COMPONENTES PARA CONSTRUÇÃO DO DISPOSITIVO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4556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QTD.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 UNIT.R$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R$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7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KIT ARDUÍNO UNO R3 COM DISPLAY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70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KIT DE CONEXÕES E </a:t>
                      </a:r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DISPOSITIVOS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99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KIT ACESSÓRIOS E </a:t>
                      </a:r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102,00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102,00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56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402,00</a:t>
                      </a:r>
                      <a:endParaRPr lang="pt-BR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7444153" y="1723290"/>
            <a:ext cx="4278923" cy="155305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2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 DO PRODUTO APÓS PRODUÇÃO EM SÉRIE </a:t>
            </a:r>
          </a:p>
          <a:p>
            <a:pPr algn="ctr">
              <a:lnSpc>
                <a:spcPct val="150000"/>
              </a:lnSpc>
            </a:pPr>
            <a:r>
              <a:rPr lang="pt-BR" sz="2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R$ 280,00</a:t>
            </a:r>
            <a:endParaRPr lang="pt-BR" sz="2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444153" y="3302986"/>
            <a:ext cx="4278923" cy="2568717"/>
          </a:xfrm>
          <a:prstGeom prst="rect">
            <a:avLst/>
          </a:prstGeom>
          <a:noFill/>
          <a:ln>
            <a:solidFill>
              <a:srgbClr val="FF33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2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CONSIDERANDO O PERÍODO DE UM ANO (12 MESES)</a:t>
            </a:r>
          </a:p>
          <a:p>
            <a:pPr algn="ctr">
              <a:lnSpc>
                <a:spcPct val="150000"/>
              </a:lnSpc>
            </a:pPr>
            <a:endParaRPr lang="pt-BR" sz="22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 MENSAL DE</a:t>
            </a:r>
          </a:p>
          <a:p>
            <a:pPr algn="ctr">
              <a:lnSpc>
                <a:spcPct val="150000"/>
              </a:lnSpc>
            </a:pPr>
            <a:r>
              <a:rPr lang="pt-BR" sz="22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R$ 23,33</a:t>
            </a:r>
            <a:endParaRPr lang="pt-BR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2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079629" y="114299"/>
            <a:ext cx="3763108" cy="6095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SIMCEEL</a:t>
            </a:r>
            <a:endParaRPr lang="pt-BR" sz="40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04799" y="627180"/>
            <a:ext cx="11312769" cy="5920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z="2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VIABILIDADE ECONÔMICA DO PROJETO</a:t>
            </a:r>
            <a:endParaRPr lang="pt-BR" sz="2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3" y="1312863"/>
            <a:ext cx="11347938" cy="518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42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4079629" y="114299"/>
            <a:ext cx="3763108" cy="6095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SIMCEEL</a:t>
            </a:r>
            <a:endParaRPr lang="pt-BR" sz="40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04799" y="744411"/>
            <a:ext cx="11312769" cy="5920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z="2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VIABILIDADE ECONÔMICA DO PROJETO</a:t>
            </a:r>
            <a:endParaRPr lang="pt-BR" sz="2600" b="1" dirty="0">
              <a:solidFill>
                <a:srgbClr val="1F4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70" y="1711570"/>
            <a:ext cx="10972798" cy="3317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841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762000" y="140678"/>
            <a:ext cx="10972800" cy="422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SIMCEEL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16523" y="731226"/>
            <a:ext cx="11629291" cy="523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Informatizado de Medição e Monitoramento do Consumo de Energia Elétrica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410308" y="1793631"/>
            <a:ext cx="114241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164621" y="1257274"/>
            <a:ext cx="3915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 TÉCNICA</a:t>
            </a:r>
            <a:endParaRPr lang="pt-BR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38400" y="1504713"/>
            <a:ext cx="7315200" cy="5120640"/>
          </a:xfrm>
        </p:spPr>
        <p:txBody>
          <a:bodyPr anchor="ctr"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5" y="1688161"/>
            <a:ext cx="11312770" cy="495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762000" y="140678"/>
            <a:ext cx="10972800" cy="422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SIMCEEL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316523" y="731226"/>
            <a:ext cx="11629291" cy="523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Informatizado de Medição e Monitoramento do Consumo de Energia Elétrica</a:t>
            </a: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164621" y="1257274"/>
            <a:ext cx="3915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 TÉCNICA</a:t>
            </a:r>
            <a:endParaRPr lang="pt-BR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8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720969" y="216875"/>
            <a:ext cx="10972800" cy="6095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SIMCEEL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50985" y="867486"/>
            <a:ext cx="11312769" cy="5920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z="3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50985" y="1711568"/>
            <a:ext cx="11312769" cy="33176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sz="25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 dispositivo SIMCEEL vem apresentar a reunião de todas as características necessárias em um único produto, para oferecer, conforto, segurança, economia e custo acessível; é o aparelho que nasce para revolucionar a maneira de se interpretar o consumo de energia elétrica e pode influenciar diretamente na redução do consumo desta, dentre várias outras vantagens implícitas neste produto sensacional.</a:t>
            </a:r>
            <a:endParaRPr lang="pt-BR" sz="25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90954"/>
          </a:xfrm>
        </p:spPr>
        <p:txBody>
          <a:bodyPr anchor="ctr"/>
          <a:lstStyle/>
          <a:p>
            <a:pPr algn="ctr"/>
            <a:r>
              <a:rPr lang="pt-BR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REFERÊNCIAS BIBLIOGRÁFICAS</a:t>
            </a:r>
            <a:endParaRPr lang="pt-B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937847"/>
            <a:ext cx="10972800" cy="51883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TORREIRA, Raul Peragallo. Instrumentos de Medição Elétrica. 3ª Edição - Editora Hemus. </a:t>
            </a:r>
            <a:r>
              <a:rPr lang="pt-BR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	2004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IDOETA, Ivan. Eletricidade e Lógica digital. 2006. Editora Érica. 4ª Edição.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AMARAL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Valder Moreira. Eletrônica Digital. 2012. Fundação P. Anchieta. São Paulo. </a:t>
            </a:r>
            <a:r>
              <a:rPr lang="pt-BR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Vol.4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LOURENÇO, Antônio Carlos de. Circuitos Digitais. Editora Érica. 2004. SIQUEIRA, </a:t>
            </a:r>
            <a:r>
              <a:rPr lang="pt-BR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Gilberto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Estrutura de Dados e Técnicas de Programação. Grupo Elsevier. </a:t>
            </a:r>
            <a:r>
              <a:rPr lang="pt-BR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Campus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Ano Edição: 2014.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LECHETA, Ricardo R. Android, Aprenda a criar Aplicações para dispositivos móveis com </a:t>
            </a:r>
            <a:r>
              <a:rPr lang="pt-BR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SDK. Novatec. 3ª Edição, Revisada e Ampliada. 2013. </a:t>
            </a:r>
          </a:p>
          <a:p>
            <a:pPr>
              <a:lnSpc>
                <a:spcPct val="150000"/>
              </a:lnSpc>
            </a:pPr>
            <a:endParaRPr lang="pt-BR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63418" y="95496"/>
            <a:ext cx="11441722" cy="713398"/>
          </a:xfrm>
        </p:spPr>
        <p:txBody>
          <a:bodyPr>
            <a:normAutofit/>
          </a:bodyPr>
          <a:lstStyle/>
          <a:p>
            <a:r>
              <a:rPr lang="pt-BR" sz="3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 CUSTA A ENERGIA ELÉTRICA QUE CONSUMIMOS?</a:t>
            </a:r>
            <a:endParaRPr lang="pt-BR" sz="30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2708" y="3915507"/>
            <a:ext cx="6049108" cy="2684805"/>
          </a:xfrm>
        </p:spPr>
        <p:txBody>
          <a:bodyPr anchor="ctr">
            <a:noAutofit/>
          </a:bodyPr>
          <a:lstStyle/>
          <a:p>
            <a:endParaRPr lang="pt-BR" sz="1600" dirty="0" smtClean="0"/>
          </a:p>
          <a:p>
            <a:endParaRPr lang="pt-BR" sz="1600" dirty="0"/>
          </a:p>
          <a:p>
            <a:endParaRPr lang="pt-BR" sz="1600" dirty="0" smtClean="0"/>
          </a:p>
          <a:p>
            <a:endParaRPr lang="pt-BR" sz="1600" dirty="0"/>
          </a:p>
          <a:p>
            <a:endParaRPr lang="pt-BR" sz="1600" dirty="0" smtClean="0"/>
          </a:p>
          <a:p>
            <a:endParaRPr lang="pt-BR" sz="1600" dirty="0"/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5" y="750277"/>
            <a:ext cx="3481753" cy="368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904" y="3808534"/>
            <a:ext cx="3665181" cy="237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5" y="4509720"/>
            <a:ext cx="348175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738" y="3808534"/>
            <a:ext cx="4011166" cy="251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905" y="750278"/>
            <a:ext cx="3665180" cy="305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738" y="750278"/>
            <a:ext cx="4011166" cy="305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867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68924" y="154111"/>
            <a:ext cx="11441722" cy="713398"/>
          </a:xfrm>
        </p:spPr>
        <p:txBody>
          <a:bodyPr>
            <a:normAutofit/>
          </a:bodyPr>
          <a:lstStyle/>
          <a:p>
            <a:r>
              <a:rPr lang="pt-BR" sz="3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 CUSTA A ENERGIA ELÉTRICA QUE CONSUMIMOS?</a:t>
            </a:r>
            <a:endParaRPr lang="pt-BR" sz="3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2708" y="3915507"/>
            <a:ext cx="6049108" cy="2684805"/>
          </a:xfrm>
        </p:spPr>
        <p:txBody>
          <a:bodyPr anchor="ctr">
            <a:noAutofit/>
          </a:bodyPr>
          <a:lstStyle/>
          <a:p>
            <a:endParaRPr lang="pt-BR" sz="1600" dirty="0" smtClean="0"/>
          </a:p>
          <a:p>
            <a:endParaRPr lang="pt-BR" sz="1600" dirty="0"/>
          </a:p>
          <a:p>
            <a:endParaRPr lang="pt-BR" sz="1600" dirty="0" smtClean="0"/>
          </a:p>
          <a:p>
            <a:endParaRPr lang="pt-BR" sz="1600" dirty="0"/>
          </a:p>
          <a:p>
            <a:endParaRPr lang="pt-BR" sz="1600" dirty="0" smtClean="0"/>
          </a:p>
          <a:p>
            <a:endParaRPr lang="pt-BR" sz="1600" dirty="0"/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7" y="996462"/>
            <a:ext cx="3724596" cy="293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996462"/>
            <a:ext cx="3611373" cy="293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86" y="996462"/>
            <a:ext cx="3313271" cy="293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6" y="3917743"/>
            <a:ext cx="3724597" cy="265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343" y="3927231"/>
            <a:ext cx="3774443" cy="264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786" y="3927230"/>
            <a:ext cx="3313271" cy="264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78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45" y="2610949"/>
            <a:ext cx="2187804" cy="163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14707" y="142388"/>
            <a:ext cx="11605845" cy="713398"/>
          </a:xfrm>
        </p:spPr>
        <p:txBody>
          <a:bodyPr>
            <a:normAutofit fontScale="90000"/>
          </a:bodyPr>
          <a:lstStyle/>
          <a:p>
            <a:r>
              <a:rPr lang="pt-BR" sz="3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QUEM É O MAIOR VILÃO CONSUMIDOR DE ENERGIA ELÉTRICA?</a:t>
            </a:r>
            <a:endParaRPr lang="pt-BR" sz="3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2708" y="3915507"/>
            <a:ext cx="6049108" cy="2684805"/>
          </a:xfrm>
        </p:spPr>
        <p:txBody>
          <a:bodyPr anchor="ctr">
            <a:noAutofit/>
          </a:bodyPr>
          <a:lstStyle/>
          <a:p>
            <a:endParaRPr lang="pt-BR" sz="1600" dirty="0" smtClean="0"/>
          </a:p>
          <a:p>
            <a:endParaRPr lang="pt-BR" sz="1600" dirty="0"/>
          </a:p>
          <a:p>
            <a:endParaRPr lang="pt-BR" sz="1600" dirty="0" smtClean="0"/>
          </a:p>
          <a:p>
            <a:endParaRPr lang="pt-BR" sz="1600" dirty="0"/>
          </a:p>
          <a:p>
            <a:endParaRPr lang="pt-BR" sz="1600" dirty="0" smtClean="0"/>
          </a:p>
          <a:p>
            <a:endParaRPr lang="pt-BR" sz="1600" dirty="0"/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155" y="867507"/>
            <a:ext cx="956162" cy="143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4" y="867508"/>
            <a:ext cx="2781300" cy="188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35" y="4644705"/>
            <a:ext cx="3525713" cy="1703341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685800">
              <a:srgbClr val="FF0000">
                <a:alpha val="51000"/>
              </a:srgbClr>
            </a:glow>
            <a:innerShdw blurRad="114300">
              <a:prstClr val="black"/>
            </a:innerShdw>
          </a:effectLst>
          <a:ex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74" y="867508"/>
            <a:ext cx="2924175" cy="174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05" y="4292845"/>
            <a:ext cx="3067050" cy="200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02" y="867508"/>
            <a:ext cx="2857500" cy="179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4" y="4292844"/>
            <a:ext cx="3896443" cy="2055001"/>
          </a:xfrm>
          <a:prstGeom prst="rect">
            <a:avLst/>
          </a:prstGeom>
          <a:noFill/>
          <a:ln>
            <a:noFill/>
          </a:ln>
          <a:effectLst>
            <a:glow rad="482600">
              <a:srgbClr val="FF3300">
                <a:alpha val="40000"/>
              </a:srgb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052" y="2660407"/>
            <a:ext cx="3771898" cy="163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68" y="2660406"/>
            <a:ext cx="3134183" cy="163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12" y="1441939"/>
            <a:ext cx="1045555" cy="9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8" y="2860156"/>
            <a:ext cx="2528699" cy="1232937"/>
          </a:xfrm>
          <a:prstGeom prst="rect">
            <a:avLst/>
          </a:prstGeom>
          <a:noFill/>
          <a:ln>
            <a:noFill/>
          </a:ln>
          <a:effectLst>
            <a:glow rad="342900">
              <a:srgbClr val="C0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39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3371" y="154111"/>
            <a:ext cx="11441722" cy="713398"/>
          </a:xfrm>
        </p:spPr>
        <p:txBody>
          <a:bodyPr>
            <a:normAutofit/>
          </a:bodyPr>
          <a:lstStyle/>
          <a:p>
            <a:r>
              <a:rPr lang="pt-BR" sz="3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 CUSTA A ENERGIA ELÉTRICA QUE CONSUMIMOS?</a:t>
            </a:r>
            <a:endParaRPr lang="pt-BR" sz="3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1941" y="844062"/>
            <a:ext cx="11296983" cy="1418491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Normalmente </a:t>
            </a:r>
            <a:r>
              <a:rPr lang="pt-BR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potência máxima de um chuveiro elétrico é</a:t>
            </a: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5400 Watts, </a:t>
            </a: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porém para se realizar  o cálculo </a:t>
            </a:r>
            <a:r>
              <a:rPr lang="pt-BR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precisão, pode-se procurar </a:t>
            </a:r>
            <a:r>
              <a:rPr lang="pt-BR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embalagem do seu chuveiro ou acessar a tabela de consumo do Inmetro </a:t>
            </a: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41" y="2180492"/>
            <a:ext cx="11144582" cy="445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50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2707" y="1479673"/>
            <a:ext cx="11282289" cy="5120640"/>
          </a:xfrm>
        </p:spPr>
        <p:txBody>
          <a:bodyPr anchor="ctr">
            <a:normAutofit/>
          </a:bodyPr>
          <a:lstStyle/>
          <a:p>
            <a:endParaRPr lang="pt-BR" sz="1500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sz="1500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2" y="785813"/>
            <a:ext cx="10773506" cy="582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>
          <a:xfrm>
            <a:off x="453371" y="154111"/>
            <a:ext cx="11441722" cy="713398"/>
          </a:xfrm>
        </p:spPr>
        <p:txBody>
          <a:bodyPr>
            <a:normAutofit/>
          </a:bodyPr>
          <a:lstStyle/>
          <a:p>
            <a:r>
              <a:rPr lang="pt-BR" sz="3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 CUSTA A ENERGIA ELÉTRICA QUE CONSUMIMOS?</a:t>
            </a:r>
            <a:endParaRPr lang="pt-BR" sz="3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26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2707" y="1479673"/>
            <a:ext cx="11282289" cy="5120640"/>
          </a:xfrm>
        </p:spPr>
        <p:txBody>
          <a:bodyPr anchor="ctr">
            <a:normAutofit/>
          </a:bodyPr>
          <a:lstStyle/>
          <a:p>
            <a:endParaRPr lang="pt-BR" sz="1500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sz="1500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15" y="808892"/>
            <a:ext cx="6728795" cy="575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90036" y="933254"/>
            <a:ext cx="4850179" cy="563231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Se fosse possível conhecer este consumo em Reais, no momento exato do banho, auxiliaria na redução do tempo de banho?</a:t>
            </a:r>
          </a:p>
          <a:p>
            <a:pPr algn="just">
              <a:lnSpc>
                <a:spcPct val="150000"/>
              </a:lnSpc>
            </a:pPr>
            <a:endParaRPr lang="pt-BR" sz="2000" b="1" i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 </a:t>
            </a:r>
            <a:r>
              <a:rPr lang="pt-BR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fazer essa conta </a:t>
            </a: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pode-se controlar </a:t>
            </a:r>
            <a:r>
              <a:rPr lang="pt-BR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consumo delimitando o tempo de uso do chuveiro e reduzir significativamente </a:t>
            </a: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gastos </a:t>
            </a:r>
            <a:r>
              <a:rPr lang="pt-BR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energia elétrica, lembrando que equipamentos com resistência são os que mais pesam na conta.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80" y="808892"/>
            <a:ext cx="1268330" cy="142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50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913" y="1008918"/>
            <a:ext cx="1927779" cy="165222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>
            <a:glow>
              <a:schemeClr val="accent1">
                <a:alpha val="0"/>
              </a:schemeClr>
            </a:glow>
            <a:outerShdw sx="1000" sy="1000" algn="ctr" rotWithShape="0">
              <a:srgbClr val="000000">
                <a:alpha val="0"/>
              </a:srgbClr>
            </a:outerShdw>
            <a:reflection stA="2000" endPos="0" dir="5400000" sy="-100000" algn="bl" rotWithShape="0"/>
          </a:effectLst>
          <a:extLst/>
        </p:spPr>
      </p:pic>
      <p:sp>
        <p:nvSpPr>
          <p:cNvPr id="8" name="Título 3"/>
          <p:cNvSpPr>
            <a:spLocks noGrp="1"/>
          </p:cNvSpPr>
          <p:nvPr>
            <p:ph type="title"/>
          </p:nvPr>
        </p:nvSpPr>
        <p:spPr>
          <a:xfrm>
            <a:off x="527288" y="126072"/>
            <a:ext cx="11441722" cy="713398"/>
          </a:xfrm>
        </p:spPr>
        <p:txBody>
          <a:bodyPr>
            <a:normAutofit/>
          </a:bodyPr>
          <a:lstStyle/>
          <a:p>
            <a:r>
              <a:rPr lang="pt-BR" sz="3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 CUSTA A ENERGIA ELÉTRICA QUE CONSUMIMOS?</a:t>
            </a:r>
            <a:endParaRPr lang="pt-BR" sz="3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0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33046" y="2042"/>
            <a:ext cx="1098238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3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IMPACTOS DO CONSUMO DE ENERGIA ELÉTRICA</a:t>
            </a:r>
          </a:p>
          <a:p>
            <a:pPr algn="ctr"/>
            <a:r>
              <a:rPr lang="pt-BR" sz="3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SOLUÇÕES VERDES</a:t>
            </a:r>
            <a:endParaRPr lang="pt-BR" sz="3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1" y="1182444"/>
            <a:ext cx="6621401" cy="222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22032" y="978913"/>
            <a:ext cx="431409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Um dos maiores impactos do consumo de energia elétrica vem das usinas hidroelétricas, as quais ocupam grandes extensões territoriais, sendo necessário na maioria das vezes desabitar essas áreas para construção e criação dos enormes reservatórios de água, com grande </a:t>
            </a:r>
            <a:r>
              <a:rPr lang="pt-BR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desmatamento e </a:t>
            </a:r>
            <a:r>
              <a:rPr lang="pt-BR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diminuição </a:t>
            </a:r>
            <a:r>
              <a:rPr lang="pt-BR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até extinção de elementos da flora e da fauna desta região.</a:t>
            </a:r>
          </a:p>
          <a:p>
            <a:pPr algn="just">
              <a:lnSpc>
                <a:spcPct val="150000"/>
              </a:lnSpc>
            </a:pPr>
            <a:r>
              <a:rPr lang="pt-BR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</a:t>
            </a:r>
            <a:r>
              <a:rPr lang="pt-BR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enorme impacto </a:t>
            </a:r>
            <a:r>
              <a:rPr lang="pt-BR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ambiental.</a:t>
            </a:r>
          </a:p>
          <a:p>
            <a:pPr algn="just">
              <a:lnSpc>
                <a:spcPct val="150000"/>
              </a:lnSpc>
            </a:pPr>
            <a:r>
              <a:rPr lang="pt-BR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soluções verdes reduzem este impacto com maior qualidade.</a:t>
            </a:r>
            <a:endParaRPr lang="pt-BR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1" y="3405861"/>
            <a:ext cx="3339469" cy="157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731" y="3411416"/>
            <a:ext cx="3310701" cy="157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730" y="4983151"/>
            <a:ext cx="3310702" cy="160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1" y="4983151"/>
            <a:ext cx="3339469" cy="160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1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761999" y="0"/>
            <a:ext cx="10972800" cy="715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SIMCEEL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24608" y="662352"/>
            <a:ext cx="11447584" cy="650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Sistema Informatizado de Medição e Monitoramento do Consumo de Energia Elétrica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445919" y="1465385"/>
            <a:ext cx="6693435" cy="2332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PONTO DE CONSUMO (DISPOSITIVO PORTÁTIL).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TEMPO REAL.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 REMOTA VIA WEB E APP ANDROID.</a:t>
            </a:r>
            <a:endParaRPr lang="pt-BR" sz="2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54" y="1465384"/>
            <a:ext cx="4443045" cy="371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40" y="3833446"/>
            <a:ext cx="5723792" cy="269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139353" y="5193323"/>
            <a:ext cx="4595445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IMPRESSÃO DE RELATÓRIOS E GRÁFICOS DE CONSUMO TOTAL E POR PONTO DE MEDIÇÃO</a:t>
            </a:r>
            <a:endParaRPr lang="pt-BR" sz="2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53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4047</TotalTime>
  <Words>250</Words>
  <Application>Microsoft Office PowerPoint</Application>
  <PresentationFormat>Personalizar</PresentationFormat>
  <Paragraphs>108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Tema do Office</vt:lpstr>
      <vt:lpstr>Apresentação do PowerPoint</vt:lpstr>
      <vt:lpstr>QUANTO CUSTA A ENERGIA ELÉTRICA QUE CONSUMIMOS?</vt:lpstr>
      <vt:lpstr>QUANTO CUSTA A ENERGIA ELÉTRICA QUE CONSUMIMOS?</vt:lpstr>
      <vt:lpstr>QUEM É O MAIOR VILÃO CONSUMIDOR DE ENERGIA ELÉTRICA?</vt:lpstr>
      <vt:lpstr>QUANTO CUSTA A ENERGIA ELÉTRICA QUE CONSUMIMOS?</vt:lpstr>
      <vt:lpstr>QUANTO CUSTA A ENERGIA ELÉTRICA QUE CONSUMIMOS?</vt:lpstr>
      <vt:lpstr>QUANTO CUSTA A ENERGIA ELÉTRICA QUE CONSUMIMOS?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 BIBLIOGRÁFICAS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Winnie Oliveira</dc:creator>
  <cp:lastModifiedBy>Leogodoi</cp:lastModifiedBy>
  <cp:revision>115</cp:revision>
  <dcterms:created xsi:type="dcterms:W3CDTF">2017-05-02T16:25:52Z</dcterms:created>
  <dcterms:modified xsi:type="dcterms:W3CDTF">2017-11-06T23:41:46Z</dcterms:modified>
</cp:coreProperties>
</file>